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71" r:id="rId6"/>
    <p:sldId id="607" r:id="rId7"/>
    <p:sldId id="353" r:id="rId8"/>
    <p:sldId id="351" r:id="rId9"/>
    <p:sldId id="354" r:id="rId10"/>
    <p:sldId id="610" r:id="rId11"/>
    <p:sldId id="327" r:id="rId12"/>
    <p:sldId id="608" r:id="rId13"/>
    <p:sldId id="301" r:id="rId14"/>
    <p:sldId id="304" r:id="rId15"/>
    <p:sldId id="307" r:id="rId16"/>
    <p:sldId id="308" r:id="rId17"/>
    <p:sldId id="311" r:id="rId18"/>
    <p:sldId id="295" r:id="rId19"/>
    <p:sldId id="283" r:id="rId20"/>
    <p:sldId id="299" r:id="rId21"/>
    <p:sldId id="300" r:id="rId22"/>
    <p:sldId id="284" r:id="rId23"/>
    <p:sldId id="274" r:id="rId24"/>
    <p:sldId id="288" r:id="rId25"/>
    <p:sldId id="293" r:id="rId26"/>
    <p:sldId id="292" r:id="rId27"/>
    <p:sldId id="294" r:id="rId28"/>
    <p:sldId id="285" r:id="rId29"/>
    <p:sldId id="275" r:id="rId30"/>
    <p:sldId id="287" r:id="rId31"/>
    <p:sldId id="276" r:id="rId32"/>
    <p:sldId id="286" r:id="rId33"/>
    <p:sldId id="277" r:id="rId34"/>
    <p:sldId id="278" r:id="rId35"/>
    <p:sldId id="609" r:id="rId36"/>
    <p:sldId id="280" r:id="rId37"/>
    <p:sldId id="349" r:id="rId38"/>
    <p:sldId id="315" r:id="rId39"/>
    <p:sldId id="344" r:id="rId40"/>
    <p:sldId id="345" r:id="rId41"/>
    <p:sldId id="316" r:id="rId42"/>
    <p:sldId id="348" r:id="rId43"/>
    <p:sldId id="350" r:id="rId44"/>
    <p:sldId id="346" r:id="rId45"/>
    <p:sldId id="347" r:id="rId46"/>
    <p:sldId id="332" r:id="rId47"/>
    <p:sldId id="333" r:id="rId48"/>
    <p:sldId id="320" r:id="rId49"/>
    <p:sldId id="334" r:id="rId50"/>
    <p:sldId id="330" r:id="rId51"/>
    <p:sldId id="352" r:id="rId52"/>
    <p:sldId id="593" r:id="rId53"/>
    <p:sldId id="595" r:id="rId54"/>
    <p:sldId id="597" r:id="rId55"/>
    <p:sldId id="600" r:id="rId56"/>
    <p:sldId id="602" r:id="rId57"/>
    <p:sldId id="603" r:id="rId58"/>
    <p:sldId id="604" r:id="rId59"/>
    <p:sldId id="605" r:id="rId60"/>
    <p:sldId id="606" r:id="rId61"/>
    <p:sldId id="314" r:id="rId62"/>
    <p:sldId id="319" r:id="rId63"/>
    <p:sldId id="318" r:id="rId64"/>
    <p:sldId id="26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B7C6"/>
    <a:srgbClr val="06405E"/>
    <a:srgbClr val="F8F8F8"/>
    <a:srgbClr val="103350"/>
    <a:srgbClr val="0C4360"/>
    <a:srgbClr val="1B6872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07/04/2019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07/04/2019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61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647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446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1A17-75C6-0A41-8EB0-AB90F3AC38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7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5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I’m </a:t>
            </a:r>
            <a:r>
              <a:rPr lang="en-US" dirty="0" err="1"/>
              <a:t>gonna</a:t>
            </a:r>
            <a:r>
              <a:rPr lang="en-US" dirty="0"/>
              <a:t> show you where we the issue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5786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step is improving local and remote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66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186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817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Explain when each one is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12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42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60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+mn-cs"/>
              </a:rPr>
              <a:t>When A is horizontal, we halve A by column based on its column size. Since row size of B equals column size of A, we halve B by row, so it will be a split similar to A, but horizontally.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GB" smtClean="0"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579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1488" y="1819469"/>
            <a:ext cx="7586161" cy="1819843"/>
          </a:xfrm>
        </p:spPr>
        <p:txBody>
          <a:bodyPr/>
          <a:lstStyle/>
          <a:p>
            <a:r>
              <a:rPr lang="en-US" sz="3600" b="0" dirty="0"/>
              <a:t>Saena:</a:t>
            </a:r>
            <a:br>
              <a:rPr lang="en-US" sz="3200" b="0" dirty="0"/>
            </a:br>
            <a:r>
              <a:rPr lang="en-US" sz="3200" b="0" dirty="0"/>
              <a:t>A Scalable Algebraic Multigrid Solver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1615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Majid Rasouli</a:t>
            </a:r>
          </a:p>
          <a:p>
            <a:pPr marL="0" indent="0">
              <a:buNone/>
            </a:pPr>
            <a:r>
              <a:rPr lang="en-US" dirty="0"/>
              <a:t>University of Utah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7"/>
            <a:ext cx="7473819" cy="428123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1335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604658"/>
            <a:ext cx="7473819" cy="42812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8426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1604658"/>
            <a:ext cx="7473817" cy="428123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4695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Distributed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48D65-3ADC-4E9C-A4D9-7AAAD8BB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1" y="1604658"/>
            <a:ext cx="7473817" cy="42812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78B8813B-54B8-4B41-A6C6-CE3EFE1FE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53963" y="3745277"/>
            <a:ext cx="3938037" cy="234945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000" dirty="0"/>
              <a:t>Local loop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Communication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Remote loop</a:t>
            </a:r>
          </a:p>
        </p:txBody>
      </p:sp>
    </p:spTree>
    <p:extLst>
      <p:ext uri="{BB962C8B-B14F-4D97-AF65-F5344CB8AC3E}">
        <p14:creationId xmlns:p14="http://schemas.microsoft.com/office/powerpoint/2010/main" val="28700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673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Improving MATVEC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480140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Optimized in both shared memory and distributed </a:t>
            </a:r>
            <a:r>
              <a:rPr lang="en-US" sz="3000"/>
              <a:t>memory aspects.</a:t>
            </a:r>
            <a:endParaRPr lang="en-US" sz="3000" dirty="0"/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Process Shrinking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Local MATVEC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Load-balance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3000" dirty="0"/>
              <a:t>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34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1BB262-162A-4AF3-A7E8-30DEFCE3A3C0}"/>
              </a:ext>
            </a:extLst>
          </p:cNvPr>
          <p:cNvSpPr/>
          <p:nvPr/>
        </p:nvSpPr>
        <p:spPr>
          <a:xfrm>
            <a:off x="2258815" y="2333765"/>
            <a:ext cx="2334078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Processors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A42A84-4A9D-40DE-BEF8-68E24A6460F5}"/>
              </a:ext>
            </a:extLst>
          </p:cNvPr>
          <p:cNvCxnSpPr/>
          <p:nvPr/>
        </p:nvCxnSpPr>
        <p:spPr>
          <a:xfrm flipV="1">
            <a:off x="4749341" y="2148995"/>
            <a:ext cx="1352939" cy="66063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3940B8-524F-4EED-BE69-A8F70316402D}"/>
              </a:ext>
            </a:extLst>
          </p:cNvPr>
          <p:cNvCxnSpPr>
            <a:cxnSpLocks/>
          </p:cNvCxnSpPr>
          <p:nvPr/>
        </p:nvCxnSpPr>
        <p:spPr>
          <a:xfrm>
            <a:off x="4749341" y="2809626"/>
            <a:ext cx="1352939" cy="58782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9197F-D5AA-48EB-A415-D737E73D0B29}"/>
              </a:ext>
            </a:extLst>
          </p:cNvPr>
          <p:cNvSpPr/>
          <p:nvPr/>
        </p:nvSpPr>
        <p:spPr>
          <a:xfrm>
            <a:off x="6258728" y="1682464"/>
            <a:ext cx="2970542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Computing Power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414EB2-9773-4311-9DDF-A2FE7F779F02}"/>
              </a:ext>
            </a:extLst>
          </p:cNvPr>
          <p:cNvSpPr/>
          <p:nvPr/>
        </p:nvSpPr>
        <p:spPr>
          <a:xfrm>
            <a:off x="6258727" y="2921593"/>
            <a:ext cx="2970541" cy="95172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More Communication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32E359-9E27-4DF8-8D8C-86C4BCB717E9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How: Dummy MATVEC when creating coarse matrices.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When: If the communication time becomes significantly higher than local and remote loops.</a:t>
            </a:r>
          </a:p>
        </p:txBody>
      </p:sp>
    </p:spTree>
    <p:extLst>
      <p:ext uri="{BB962C8B-B14F-4D97-AF65-F5344CB8AC3E}">
        <p14:creationId xmlns:p14="http://schemas.microsoft.com/office/powerpoint/2010/main" val="251636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62" y="1647686"/>
            <a:ext cx="8662376" cy="275499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B980DB0-6DD3-4AC3-A4AA-0302D66EBA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206286"/>
            <a:ext cx="6632575" cy="103209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Simple version: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E6E3A9-7A4C-4436-BC40-3D6C139F296E}"/>
              </a:ext>
            </a:extLst>
          </p:cNvPr>
          <p:cNvSpPr txBox="1">
            <a:spLocks/>
          </p:cNvSpPr>
          <p:nvPr/>
        </p:nvSpPr>
        <p:spPr>
          <a:xfrm>
            <a:off x="444500" y="4477324"/>
            <a:ext cx="10565622" cy="19794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Advanced version:</a:t>
            </a:r>
          </a:p>
          <a:p>
            <a:r>
              <a:rPr lang="en-US" sz="3000" dirty="0"/>
              <a:t>There is a load-balance function for each level of multigrid.</a:t>
            </a:r>
          </a:p>
          <a:p>
            <a:r>
              <a:rPr lang="en-US" sz="3000" dirty="0"/>
              <a:t>Combine process shrinking with the load-balance function.</a:t>
            </a:r>
          </a:p>
        </p:txBody>
      </p:sp>
    </p:spTree>
    <p:extLst>
      <p:ext uri="{BB962C8B-B14F-4D97-AF65-F5344CB8AC3E}">
        <p14:creationId xmlns:p14="http://schemas.microsoft.com/office/powerpoint/2010/main" val="195275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8A2BF-8220-400F-B73C-B5E8CFD6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626" y="1187841"/>
            <a:ext cx="7930874" cy="4954752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26207D5-A934-4AA2-BE6F-3CD6A87B11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454370" cy="2440572"/>
          </a:xfrm>
        </p:spPr>
        <p:txBody>
          <a:bodyPr/>
          <a:lstStyle/>
          <a:p>
            <a:r>
              <a:rPr lang="en-US" sz="2200" dirty="0"/>
              <a:t>Average time for one MATVEC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</p:spTree>
    <p:extLst>
      <p:ext uri="{BB962C8B-B14F-4D97-AF65-F5344CB8AC3E}">
        <p14:creationId xmlns:p14="http://schemas.microsoft.com/office/powerpoint/2010/main" val="189934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I. Process Shrinking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19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2A40B-428A-466D-A270-D5C3010F7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001" y="1063657"/>
            <a:ext cx="8715998" cy="543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1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258326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PhD Student in Scientific Computing in School of Computing, University of Utah</a:t>
            </a:r>
          </a:p>
          <a:p>
            <a:pPr lvl="1"/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www.cs.utah.edu/~rasouli/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Research Area: Scientific Computing and HPC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Focus: Developing Saena, an Algebraic Multigrid Solver, in C++ (MPI + OpenMP)</a:t>
            </a: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I am the only developer of Saena.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9D78B-725C-406E-9D66-0AEBCB13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614" y="410717"/>
            <a:ext cx="1066646" cy="10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2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80152"/>
            <a:ext cx="8251631" cy="409324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Shared memory optimization.</a:t>
            </a:r>
          </a:p>
          <a:p>
            <a:pPr marL="0" indent="0">
              <a:buNone/>
            </a:pPr>
            <a:r>
              <a:rPr lang="en-US" sz="2800" dirty="0"/>
              <a:t>OpenMP: Using multiple threads for computations.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Column-Major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Staggered Row-Major</a:t>
            </a:r>
          </a:p>
          <a:p>
            <a:pPr marL="457200" indent="-457200">
              <a:buFont typeface="+mj-lt"/>
              <a:buAutoNum type="romanUcPeriod"/>
            </a:pPr>
            <a:r>
              <a:rPr lang="en-US" sz="2800" dirty="0"/>
              <a:t>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A539-A5B6-463C-AE31-E28A369A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045" y="4740323"/>
            <a:ext cx="4931910" cy="18301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730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9"/>
            <a:ext cx="4845957" cy="1163656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I. Column-Major: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217372"/>
            <a:ext cx="7639872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5825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II.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43" y="2136194"/>
            <a:ext cx="7293913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4096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4093243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III. Staggered Row-Major: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81" y="2136194"/>
            <a:ext cx="9192637" cy="409770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2318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IV. Column-Major with optimized reduction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F2556-A2EC-4FB4-A570-DC031B712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064" y="2136194"/>
            <a:ext cx="7639872" cy="40977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80398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II. Local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5ACD-C250-49AE-9F46-0DE8E300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" y="1905878"/>
            <a:ext cx="10516253" cy="4591759"/>
          </a:xfrm>
          <a:prstGeom prst="rect">
            <a:avLst/>
          </a:prstGeom>
        </p:spPr>
      </p:pic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319B0AB-3F9E-4215-A65F-37347FF3EC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36278"/>
            <a:ext cx="7486520" cy="632279"/>
          </a:xfrm>
        </p:spPr>
        <p:txBody>
          <a:bodyPr/>
          <a:lstStyle/>
          <a:p>
            <a:pPr marL="0" indent="0">
              <a:buNone/>
            </a:pPr>
            <a:r>
              <a:rPr lang="en-US" sz="3000" dirty="0"/>
              <a:t>384 cores, 32 MPI tasks.</a:t>
            </a:r>
          </a:p>
        </p:txBody>
      </p:sp>
    </p:spTree>
    <p:extLst>
      <p:ext uri="{BB962C8B-B14F-4D97-AF65-F5344CB8AC3E}">
        <p14:creationId xmlns:p14="http://schemas.microsoft.com/office/powerpoint/2010/main" val="174183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BAA4E-39CB-4050-A705-7868E4F52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60" y="1736980"/>
            <a:ext cx="5594679" cy="4852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18600CD-844E-4569-B8CF-5BF6A07856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8975" y="1176802"/>
            <a:ext cx="6718300" cy="4618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Load-balance based on number </a:t>
            </a:r>
            <a:r>
              <a:rPr lang="en-US" sz="2400"/>
              <a:t>of non-zeros.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349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III. Load-balance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000" dirty="0"/>
              <a:t>Load-balance based 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non-zeros (</a:t>
            </a:r>
            <a:r>
              <a:rPr lang="en-US" sz="3000" dirty="0" err="1"/>
              <a:t>euqi</a:t>
            </a:r>
            <a:r>
              <a:rPr lang="en-US" sz="3000" dirty="0"/>
              <a:t>-NNZ)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Number of rows (</a:t>
            </a:r>
            <a:r>
              <a:rPr lang="en-US" sz="3000" dirty="0" err="1"/>
              <a:t>equi</a:t>
            </a:r>
            <a:r>
              <a:rPr lang="en-US" sz="3000" dirty="0"/>
              <a:t>-row)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767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052080"/>
            <a:ext cx="6930070" cy="56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51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IV. Dense MATVEC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85862-034E-498A-BEED-F016988F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65" y="1186965"/>
            <a:ext cx="6930070" cy="53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6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Projects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8489950" cy="52439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Matrix-Vector Product (MATVEC)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Matrix-Matrix Product (MATMULT)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Randomized Sparsification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Lazy-update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Machine Learning for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FFFFFF"/>
                </a:solidFill>
              </a:rPr>
              <a:t>Fractional </a:t>
            </a:r>
            <a:r>
              <a:rPr lang="en-US" sz="2200" dirty="0" err="1">
                <a:solidFill>
                  <a:srgbClr val="FFFFFF"/>
                </a:solidFill>
              </a:rPr>
              <a:t>Eigenbasis</a:t>
            </a:r>
            <a:r>
              <a:rPr lang="en-US" sz="2200" dirty="0">
                <a:solidFill>
                  <a:srgbClr val="FFFFFF"/>
                </a:solidFill>
              </a:rPr>
              <a:t> Compression </a:t>
            </a:r>
            <a:r>
              <a:rPr lang="en-US" sz="2200" dirty="0"/>
              <a:t>(</a:t>
            </a:r>
            <a:r>
              <a:rPr lang="en-US" sz="2200" dirty="0" err="1"/>
              <a:t>cmake</a:t>
            </a:r>
            <a:r>
              <a:rPr lang="en-US" sz="2200" dirty="0"/>
              <a:t>, integration)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0" indent="0">
              <a:buNone/>
            </a:pPr>
            <a:r>
              <a:rPr lang="en-US" sz="2600" dirty="0"/>
              <a:t>Collaborations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Imperial College London and University of Exeter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Brown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278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BB6C3-1334-4D48-8771-7BA9E6C0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53" y="1120303"/>
            <a:ext cx="8079790" cy="4958471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DB943C41-1D83-4F95-B016-979A5E623F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8"/>
            <a:ext cx="3387697" cy="2539962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1728 processors</a:t>
            </a:r>
          </a:p>
        </p:txBody>
      </p:sp>
    </p:spTree>
    <p:extLst>
      <p:ext uri="{BB962C8B-B14F-4D97-AF65-F5344CB8AC3E}">
        <p14:creationId xmlns:p14="http://schemas.microsoft.com/office/powerpoint/2010/main" val="35689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256" y="1117637"/>
            <a:ext cx="3341997" cy="2520085"/>
          </a:xfrm>
        </p:spPr>
        <p:txBody>
          <a:bodyPr/>
          <a:lstStyle/>
          <a:p>
            <a:r>
              <a:rPr lang="en-US" sz="2200" dirty="0"/>
              <a:t>Average time for one MATVEC.</a:t>
            </a:r>
          </a:p>
          <a:p>
            <a:r>
              <a:rPr lang="en-US" sz="2200" dirty="0"/>
              <a:t>Matrix ID 1883 from Florida Matrix Collection</a:t>
            </a:r>
          </a:p>
          <a:p>
            <a:r>
              <a:rPr lang="en-US" sz="2200" dirty="0"/>
              <a:t>On 1008 processors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01FBA-4F9E-47F6-8C6B-CC015197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53" y="1117637"/>
            <a:ext cx="8212689" cy="493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2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325" y="2181225"/>
            <a:ext cx="622935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Matrix-Matrix Product (MATMULT)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94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two-grid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E96212-D60B-433E-9283-6A49B67B15CC}"/>
              </a:ext>
            </a:extLst>
          </p:cNvPr>
          <p:cNvSpPr/>
          <p:nvPr/>
        </p:nvSpPr>
        <p:spPr>
          <a:xfrm>
            <a:off x="6589897" y="3429000"/>
            <a:ext cx="1903445" cy="17354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DF5FE-437A-4AC4-BF3A-10C03E193D48}"/>
              </a:ext>
            </a:extLst>
          </p:cNvPr>
          <p:cNvSpPr/>
          <p:nvPr/>
        </p:nvSpPr>
        <p:spPr>
          <a:xfrm rot="5400000">
            <a:off x="8534163" y="3811556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D3FED4-B914-42A0-B774-2A52FD65E230}"/>
              </a:ext>
            </a:extLst>
          </p:cNvPr>
          <p:cNvSpPr/>
          <p:nvPr/>
        </p:nvSpPr>
        <p:spPr>
          <a:xfrm>
            <a:off x="4492842" y="3811555"/>
            <a:ext cx="1735495" cy="9703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BB95C0-646D-4D2B-A687-62216C850B48}"/>
              </a:ext>
            </a:extLst>
          </p:cNvPr>
          <p:cNvSpPr/>
          <p:nvPr/>
        </p:nvSpPr>
        <p:spPr>
          <a:xfrm>
            <a:off x="2350589" y="3811555"/>
            <a:ext cx="977189" cy="97038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CA09C-EC5E-4D38-BC3A-9EFF86A84A23}"/>
              </a:ext>
            </a:extLst>
          </p:cNvPr>
          <p:cNvSpPr/>
          <p:nvPr/>
        </p:nvSpPr>
        <p:spPr>
          <a:xfrm>
            <a:off x="3662757" y="4055966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B8D5D-4F89-42F6-81C6-26594D135C72}"/>
              </a:ext>
            </a:extLst>
          </p:cNvPr>
          <p:cNvSpPr/>
          <p:nvPr/>
        </p:nvSpPr>
        <p:spPr>
          <a:xfrm>
            <a:off x="3662757" y="4296747"/>
            <a:ext cx="495106" cy="152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CB8827-54A9-4F5C-890C-00E6F9FD07FD}"/>
              </a:ext>
            </a:extLst>
          </p:cNvPr>
          <p:cNvSpPr txBox="1"/>
          <p:nvPr/>
        </p:nvSpPr>
        <p:spPr>
          <a:xfrm>
            <a:off x="5111161" y="5253913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7B8322-40A4-44BE-B4AC-6EB5BA50F593}"/>
              </a:ext>
            </a:extLst>
          </p:cNvPr>
          <p:cNvSpPr txBox="1"/>
          <p:nvPr/>
        </p:nvSpPr>
        <p:spPr>
          <a:xfrm>
            <a:off x="7292191" y="5253912"/>
            <a:ext cx="450764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1E8F6-4043-4A2C-A791-5767293DCB1B}"/>
              </a:ext>
            </a:extLst>
          </p:cNvPr>
          <p:cNvSpPr txBox="1"/>
          <p:nvPr/>
        </p:nvSpPr>
        <p:spPr>
          <a:xfrm>
            <a:off x="9152482" y="5253911"/>
            <a:ext cx="428322" cy="615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4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3400" b="1" i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/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3400" b="1" i="1" smtClean="0">
                              <a:ln w="10160">
                                <a:solidFill>
                                  <a:schemeClr val="accent5"/>
                                </a:solidFill>
                                <a:prstDash val="solid"/>
                              </a:ln>
                              <a:solidFill>
                                <a:srgbClr val="FFFFFF"/>
                              </a:solidFill>
                              <a:effectLst>
                                <a:outerShdw blurRad="38100" dist="22860" dir="5400000" algn="tl" rotWithShape="0">
                                  <a:srgbClr val="000000">
                                    <a:alpha val="3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𝒄𝒐𝒂𝒓𝒔𝒆</m:t>
                          </m:r>
                        </m:sub>
                      </m:sSub>
                    </m:oMath>
                  </m:oMathPara>
                </a14:m>
                <a:endParaRPr lang="en-US" sz="34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347D47-C1C2-4D4D-BE97-C24EDA4EF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10" y="4922367"/>
                <a:ext cx="166148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200" kern="1200">
                    <a:solidFill>
                      <a:schemeClr val="bg1"/>
                    </a:solidFill>
                    <a:latin typeface="+mn-lt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𝑐𝑜𝑎𝑟𝑠𝑒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3200" dirty="0"/>
                  <a:t>: restriction,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3200" dirty="0"/>
                  <a:t>: prolongation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17" name="Text Placeholder 9">
                <a:extLst>
                  <a:ext uri="{FF2B5EF4-FFF2-40B4-BE49-F238E27FC236}">
                    <a16:creationId xmlns:a16="http://schemas.microsoft.com/office/drawing/2014/main" id="{21EAF802-5DF8-48CE-99A6-DDD9A5DCD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00" y="1777176"/>
                <a:ext cx="5651500" cy="1446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31DA7A3-2587-4785-A148-AB372A8458DD}"/>
              </a:ext>
            </a:extLst>
          </p:cNvPr>
          <p:cNvCxnSpPr>
            <a:cxnSpLocks/>
          </p:cNvCxnSpPr>
          <p:nvPr/>
        </p:nvCxnSpPr>
        <p:spPr>
          <a:xfrm flipH="1">
            <a:off x="5734492" y="2108568"/>
            <a:ext cx="154888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9B1711F-00AA-43AE-A5A7-EAA41B7AEA1B}"/>
              </a:ext>
            </a:extLst>
          </p:cNvPr>
          <p:cNvSpPr/>
          <p:nvPr/>
        </p:nvSpPr>
        <p:spPr>
          <a:xfrm>
            <a:off x="5525714" y="1420182"/>
            <a:ext cx="196560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600" b="1" dirty="0">
                <a:ln w="0"/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coarsening</a:t>
            </a:r>
            <a:endParaRPr lang="en-US" sz="2600" b="1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8610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Structure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200" dirty="0"/>
              <a:t>Divide and conquer approach to perform the MATMULT. We assume the data is available locally.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Communication (will be skipped)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055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0F988-305A-4EBF-AF6C-903E90B4C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63" y="3551681"/>
            <a:ext cx="8602073" cy="276339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55740A-17F5-4872-BE90-213D1FA74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1165177"/>
          </a:xfrm>
        </p:spPr>
        <p:txBody>
          <a:bodyPr/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Idea: Keep splitting the matrices, until threshold is reached. Then, perform the multiplication.</a:t>
            </a: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Reason: </a:t>
            </a:r>
            <a:r>
              <a:rPr lang="en-US" sz="2400" dirty="0"/>
              <a:t>We perform the multiplication for small chunks where the resulting matrix can fit into an appropriate cache. 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14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Recursive MATMULT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1: Threshold is reached: stop the recursion and perform the multiplication.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2: If A is horizontal, split by column.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Case 3: If A is vertical, split by row.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7890979" cy="4794076"/>
              </a:xfrm>
              <a:blipFill>
                <a:blip r:embed="rId2"/>
                <a:stretch>
                  <a:fillRect l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957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To decide when to stop the splitting process, using row and column sizes of sub-matrices is not always the best.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29615-0F6D-4671-A2E2-24E53F2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469" y="2710828"/>
            <a:ext cx="7784162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02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𝑁𝑁𝑍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𝑀𝐴𝑇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𝑆𝐼𝑍𝐸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m:rPr>
                          <m:lit/>
                        </m:rP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𝑟𝑜𝑤</m:t>
                      </m:r>
                      <m:r>
                        <a:rPr lang="en-US" sz="26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𝑛𝑛𝑧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sz="2600" i="1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𝑐𝑜𝑙</m:t>
                      </m:r>
                    </m:oMath>
                  </m:oMathPara>
                </a14:m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𝑟𝑜𝑤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rows of 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𝑐𝑜𝑙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nonzero columns of B</a:t>
                </a:r>
              </a:p>
              <a:p>
                <a:pPr marL="0" indent="0">
                  <a:buNone/>
                </a:pPr>
                <a:endParaRPr lang="en-US" sz="2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𝑁𝑁𝑍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𝑀𝐴𝑇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𝑆𝐼𝑍𝐸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2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=&gt; </m:t>
                    </m:r>
                  </m:oMath>
                </a14:m>
                <a:r>
                  <a:rPr lang="en-US" sz="2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 Multiplication</a:t>
                </a:r>
                <a:endParaRPr lang="en-US" sz="26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499" y="1299727"/>
                <a:ext cx="8391387" cy="4794076"/>
              </a:xfrm>
              <a:blipFill>
                <a:blip r:embed="rId2"/>
                <a:stretch>
                  <a:fillRect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713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0239852" cy="535531"/>
          </a:xfrm>
        </p:spPr>
        <p:txBody>
          <a:bodyPr/>
          <a:lstStyle/>
          <a:p>
            <a:r>
              <a:rPr lang="en-US" dirty="0"/>
              <a:t>Splitting Methods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7890979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We split the matrices recursively in two ways: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the matrix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based on number of nonzeros.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11674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3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Algebraic Multigrid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299727"/>
                <a:ext cx="7085304" cy="47940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Approximate solution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of a linear system:</a:t>
                </a:r>
                <a:endParaRPr lang="en-US" sz="2000" b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𝑠𝑝𝑎𝑟𝑠𝑒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6405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 with an initial guess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6405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Reduce the error iteratively by: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Smoothers (Jacobi, Chebyshev, …)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Coarse-grid Correction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6405E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Two phases: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Setup</a:t>
                </a:r>
              </a:p>
              <a:p>
                <a:pPr marL="514350" indent="-514350">
                  <a:buClr>
                    <a:srgbClr val="06405E"/>
                  </a:buClr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06405E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Solve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299727"/>
                <a:ext cx="7085304" cy="4794076"/>
              </a:xfrm>
              <a:blipFill>
                <a:blip r:embed="rId2"/>
                <a:stretch>
                  <a:fillRect l="-947" t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25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Duplicates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 ×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We call the entries with the same index </a:t>
                </a:r>
                <a:r>
                  <a:rPr lang="en-US" sz="2600" i="1" dirty="0"/>
                  <a:t>duplicates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We need to add duplicates to have the correct value.</a:t>
                </a: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4030993"/>
                <a:ext cx="9190962" cy="2466644"/>
              </a:xfrm>
              <a:blipFill>
                <a:blip r:embed="rId2"/>
                <a:stretch>
                  <a:fillRect l="-1194" b="-4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44259-4B12-4EF9-8449-76C10245E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35" y="1039410"/>
            <a:ext cx="6237330" cy="28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Method1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785100" cy="4794076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First idea: A dense matrix (array) is used as buffer.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Before starting MATMULT, allocate 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a memory block of size of the threshold.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Initialize the first </a:t>
            </a:r>
            <a:r>
              <a:rPr lang="en-US" sz="28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NNZ_MAT_SIZE</a:t>
            </a: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 entries to 0.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Perform the multiplication and add the result entry to the buffer matrix.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Extract nonzeros from the dense matrix and add them to 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078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Case1: Method2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 with method1: when the ratio of nonzeros in the buffer that should be extracted is low (sometimes 0), it is not efficient to go through all the buffer for that many nonzeros.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Solution: Hashmap: (index, value).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the entry is not available, add a new entry.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Otherwise, add the value to the existing one.</a:t>
            </a:r>
          </a:p>
          <a:p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199" y="6315075"/>
            <a:ext cx="560356" cy="365125"/>
          </a:xfrm>
        </p:spPr>
        <p:txBody>
          <a:bodyPr/>
          <a:lstStyle/>
          <a:p>
            <a:fld id="{C263D6C4-4840-40CC-AC84-17E24B3B7BDE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035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805" y="1337912"/>
            <a:ext cx="6694326" cy="3146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Comparison for dense structure method with hashmap to compute </a:t>
                </a:r>
                <a:r>
                  <a:rPr lang="pt-BR" sz="1800" dirty="0"/>
                  <a:t>coarse matrix </a:t>
                </a:r>
                <a14:m>
                  <m:oMath xmlns:m="http://schemas.openxmlformats.org/officeDocument/2006/math">
                    <m:r>
                      <a:rPr lang="pt-BR" sz="1800" i="1" dirty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pt-BR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1800" dirty="0"/>
                  <a:t>in which A is the 3D Poisson problem of size 216k. The plot shows the number of times each method is faster than the other one in intervals of 1M for </a:t>
                </a:r>
                <a:r>
                  <a:rPr 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NNZ_MAT_SIZE</a:t>
                </a:r>
                <a:r>
                  <a:rPr lang="en-US" sz="1800" dirty="0"/>
                  <a:t>.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763" t="-235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634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16" y="681037"/>
            <a:ext cx="6538989" cy="375100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Comparison for computing the coarse matrix (the triple multiplication) on 7 matrices (3D-Poisson) of different sizes.</a:t>
            </a: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9774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Case2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872" y="2855414"/>
            <a:ext cx="5978505" cy="2261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3051109"/>
            <a:ext cx="4608317" cy="2065405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213916B-9C9A-49A2-9EAB-8728785BD7CC}"/>
              </a:ext>
            </a:extLst>
          </p:cNvPr>
          <p:cNvSpPr txBox="1">
            <a:spLocks/>
          </p:cNvSpPr>
          <p:nvPr/>
        </p:nvSpPr>
        <p:spPr>
          <a:xfrm>
            <a:off x="444500" y="1648781"/>
            <a:ext cx="7085304" cy="439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horizontal, split A by column and B by row.</a:t>
            </a:r>
          </a:p>
        </p:txBody>
      </p:sp>
    </p:spTree>
    <p:extLst>
      <p:ext uri="{BB962C8B-B14F-4D97-AF65-F5344CB8AC3E}">
        <p14:creationId xmlns:p14="http://schemas.microsoft.com/office/powerpoint/2010/main" val="1688592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Case3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48781"/>
            <a:ext cx="7085304" cy="43945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 is vertical, split A by row and B by column.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C83A9-FCAE-4DB3-AF44-4CF889AD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2" y="2855414"/>
            <a:ext cx="6238236" cy="2809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DCB97-5A09-485B-A0DF-F16851C7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" y="3056434"/>
            <a:ext cx="4862996" cy="19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360" y="681037"/>
            <a:ext cx="4330959" cy="3982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</p:spPr>
            <p:txBody>
              <a:bodyPr vert="horz" lIns="91440" tIns="45720" rIns="91440" bIns="45720" rtlCol="0">
                <a:normAutofit fontScale="92500" lnSpcReduction="10000"/>
              </a:bodyPr>
              <a:lstStyle/>
              <a:p>
                <a:pPr marL="0">
                  <a:lnSpc>
                    <a:spcPct val="90000"/>
                  </a:lnSpc>
                </a:pPr>
                <a:r>
                  <a:rPr lang="en-US" sz="1800" dirty="0"/>
                  <a:t>Strong scaling of MATMULT for 4 banded matrices of the same size (192k), but with different bandwidth.</a:t>
                </a:r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Comparing split based on size vs. split based on nonzero.</a:t>
                </a:r>
              </a:p>
              <a:p>
                <a:pPr marL="0">
                  <a:lnSpc>
                    <a:spcPct val="90000"/>
                  </a:lnSpc>
                </a:pPr>
                <a:r>
                  <a:rPr lang="en-US" sz="1800" dirty="0">
                    <a:solidFill>
                      <a:schemeClr val="bg1"/>
                    </a:solidFill>
                    <a:cs typeface="+mn-cs"/>
                  </a:rPr>
                  <a:t>Legend: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density</m:t>
                    </m:r>
                    <m:r>
                      <a:rPr lang="en-US" sz="18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lang="en-US" sz="18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𝑛𝑜𝑛𝑧𝑒𝑟𝑜</m:t>
                        </m:r>
                      </m:num>
                      <m:den>
                        <m:sSup>
                          <m:sSupPr>
                            <m:ctrlP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𝑠𝑖𝑧𝑒</m:t>
                            </m:r>
                          </m:e>
                          <m:sup>
                            <m:r>
                              <a:rPr lang="en-US" sz="1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dirty="0">
                  <a:solidFill>
                    <a:schemeClr val="bg1"/>
                  </a:solidFill>
                  <a:cs typeface="+mn-cs"/>
                </a:endParaRPr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038600" y="4884873"/>
                <a:ext cx="7188199" cy="1292090"/>
              </a:xfrm>
              <a:blipFill>
                <a:blip r:embed="rId4"/>
                <a:stretch>
                  <a:fillRect l="-594" t="-5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47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255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Projects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299727"/>
            <a:ext cx="7085304" cy="47940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Matrix-Vector Product (MATVEC)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Matrix-Matrix Product (MATMULT)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Randomized Sparsification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Lazy-update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Compression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Machine Learning for Algebraic Multigrid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Fractional </a:t>
            </a:r>
            <a:r>
              <a:rPr lang="en-US" sz="2000" dirty="0" err="1">
                <a:solidFill>
                  <a:srgbClr val="FFFFFF"/>
                </a:solidFill>
              </a:rPr>
              <a:t>Eigenbasis</a:t>
            </a:r>
            <a:r>
              <a:rPr lang="en-US" sz="2000" dirty="0">
                <a:solidFill>
                  <a:srgbClr val="FFFFFF"/>
                </a:solidFill>
              </a:rPr>
              <a:t> Compression </a:t>
            </a:r>
            <a:r>
              <a:rPr lang="en-US" sz="2000" dirty="0"/>
              <a:t>(</a:t>
            </a:r>
            <a:r>
              <a:rPr lang="en-US" sz="2000" dirty="0" err="1"/>
              <a:t>cmake</a:t>
            </a:r>
            <a:r>
              <a:rPr lang="en-US" sz="2000" dirty="0"/>
              <a:t>, integration)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Collaborations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Imperial College London and University of Exeter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Brown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92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209800"/>
            <a:ext cx="52578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Randomized Sparsification for Algebraic Multigrid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794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two-grid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356DAF-3CA5-45F5-B574-CB08FF18FB6D}"/>
              </a:ext>
            </a:extLst>
          </p:cNvPr>
          <p:cNvGrpSpPr/>
          <p:nvPr/>
        </p:nvGrpSpPr>
        <p:grpSpPr>
          <a:xfrm>
            <a:off x="2497322" y="2449895"/>
            <a:ext cx="1735495" cy="2053025"/>
            <a:chOff x="2457566" y="2676092"/>
            <a:chExt cx="1735495" cy="205302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D3FED4-B914-42A0-B774-2A52FD65E230}"/>
                </a:ext>
              </a:extLst>
            </p:cNvPr>
            <p:cNvSpPr/>
            <p:nvPr/>
          </p:nvSpPr>
          <p:spPr>
            <a:xfrm>
              <a:off x="2457566" y="2676092"/>
              <a:ext cx="1735495" cy="970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B8827-54A9-4F5C-890C-00E6F9FD07FD}"/>
                </a:ext>
              </a:extLst>
            </p:cNvPr>
            <p:cNvSpPr txBox="1"/>
            <p:nvPr/>
          </p:nvSpPr>
          <p:spPr>
            <a:xfrm>
              <a:off x="3099931" y="4113564"/>
              <a:ext cx="450764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9A9541-1A71-45B4-8A1D-150DE0443E30}"/>
              </a:ext>
            </a:extLst>
          </p:cNvPr>
          <p:cNvGrpSpPr/>
          <p:nvPr/>
        </p:nvGrpSpPr>
        <p:grpSpPr>
          <a:xfrm>
            <a:off x="4878881" y="2067341"/>
            <a:ext cx="1903445" cy="2456895"/>
            <a:chOff x="4839125" y="2293538"/>
            <a:chExt cx="1903445" cy="24568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E96212-D60B-433E-9283-6A49B67B15CC}"/>
                </a:ext>
              </a:extLst>
            </p:cNvPr>
            <p:cNvSpPr/>
            <p:nvPr/>
          </p:nvSpPr>
          <p:spPr>
            <a:xfrm>
              <a:off x="4839125" y="2293538"/>
              <a:ext cx="1903445" cy="173549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7B8322-40A4-44BE-B4AC-6EB5BA50F593}"/>
                </a:ext>
              </a:extLst>
            </p:cNvPr>
            <p:cNvSpPr txBox="1"/>
            <p:nvPr/>
          </p:nvSpPr>
          <p:spPr>
            <a:xfrm>
              <a:off x="5565907" y="4134880"/>
              <a:ext cx="450764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A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B440DF-22EC-48AA-9D08-3F84FBA17FEC}"/>
              </a:ext>
            </a:extLst>
          </p:cNvPr>
          <p:cNvGrpSpPr/>
          <p:nvPr/>
        </p:nvGrpSpPr>
        <p:grpSpPr>
          <a:xfrm>
            <a:off x="7428392" y="2067339"/>
            <a:ext cx="970384" cy="2456896"/>
            <a:chOff x="7388636" y="2293536"/>
            <a:chExt cx="970384" cy="245689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0CDF5FE-437A-4AC4-BF3A-10C03E193D48}"/>
                </a:ext>
              </a:extLst>
            </p:cNvPr>
            <p:cNvSpPr/>
            <p:nvPr/>
          </p:nvSpPr>
          <p:spPr>
            <a:xfrm rot="5400000">
              <a:off x="7006080" y="2676092"/>
              <a:ext cx="1735495" cy="9703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11E8F6-4043-4A2C-A791-5767293DCB1B}"/>
                </a:ext>
              </a:extLst>
            </p:cNvPr>
            <p:cNvSpPr txBox="1"/>
            <p:nvPr/>
          </p:nvSpPr>
          <p:spPr>
            <a:xfrm>
              <a:off x="7649107" y="4134879"/>
              <a:ext cx="428322" cy="615553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3400" b="1" i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endParaRPr lang="en-US" sz="3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DE609D-3A18-4DA4-962D-99F96F08D4FE}"/>
              </a:ext>
            </a:extLst>
          </p:cNvPr>
          <p:cNvGrpSpPr/>
          <p:nvPr/>
        </p:nvGrpSpPr>
        <p:grpSpPr>
          <a:xfrm>
            <a:off x="299997" y="2461804"/>
            <a:ext cx="1661480" cy="2041117"/>
            <a:chOff x="260241" y="2688001"/>
            <a:chExt cx="1661480" cy="204111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BB95C0-646D-4D2B-A687-62216C850B48}"/>
                </a:ext>
              </a:extLst>
            </p:cNvPr>
            <p:cNvSpPr/>
            <p:nvPr/>
          </p:nvSpPr>
          <p:spPr>
            <a:xfrm>
              <a:off x="501401" y="2688001"/>
              <a:ext cx="977189" cy="97038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347D47-C1C2-4D4D-BE97-C24EDA4EF7FD}"/>
                    </a:ext>
                  </a:extLst>
                </p:cNvPr>
                <p:cNvSpPr txBox="1"/>
                <p:nvPr/>
              </p:nvSpPr>
              <p:spPr>
                <a:xfrm>
                  <a:off x="260241" y="4113565"/>
                  <a:ext cx="1661480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3400" b="1" i="1" smtClean="0">
                                <a:ln w="10160">
                                  <a:solidFill>
                                    <a:schemeClr val="accent5"/>
                                  </a:solidFill>
                                  <a:prstDash val="solid"/>
                                </a:ln>
                                <a:solidFill>
                                  <a:srgbClr val="FFFFFF"/>
                                </a:solidFill>
                                <a:effectLst>
                                  <a:outerShdw blurRad="38100" dist="22860" dir="5400000" algn="tl" rotWithShape="0">
                                    <a:srgbClr val="000000">
                                      <a:alpha val="3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𝒄𝒐𝒂𝒓𝒔𝒆</m:t>
                            </m:r>
                          </m:sub>
                        </m:sSub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2347D47-C1C2-4D4D-BE97-C24EDA4EF7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241" y="4113565"/>
                  <a:ext cx="1661480" cy="61555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7889FE-A806-41FC-9B27-0849868501CB}"/>
              </a:ext>
            </a:extLst>
          </p:cNvPr>
          <p:cNvGrpSpPr/>
          <p:nvPr/>
        </p:nvGrpSpPr>
        <p:grpSpPr>
          <a:xfrm>
            <a:off x="1739594" y="2587250"/>
            <a:ext cx="5672243" cy="655613"/>
            <a:chOff x="1699838" y="2813447"/>
            <a:chExt cx="5672243" cy="655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B0D5D1-87C4-4CFE-983A-A143500AB82C}"/>
                    </a:ext>
                  </a:extLst>
                </p:cNvPr>
                <p:cNvSpPr txBox="1"/>
                <p:nvPr/>
              </p:nvSpPr>
              <p:spPr>
                <a:xfrm>
                  <a:off x="4209614" y="2853507"/>
                  <a:ext cx="590226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2B0D5D1-87C4-4CFE-983A-A143500AB8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614" y="2853507"/>
                  <a:ext cx="590226" cy="61555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2044-1789-4F9D-95C8-31C4E879871C}"/>
                    </a:ext>
                  </a:extLst>
                </p:cNvPr>
                <p:cNvSpPr txBox="1"/>
                <p:nvPr/>
              </p:nvSpPr>
              <p:spPr>
                <a:xfrm>
                  <a:off x="6781855" y="2813447"/>
                  <a:ext cx="590226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632044-1789-4F9D-95C8-31C4E8798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855" y="2813447"/>
                  <a:ext cx="590226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42266E-AEC7-4085-9F56-9148B68A5305}"/>
                    </a:ext>
                  </a:extLst>
                </p:cNvPr>
                <p:cNvSpPr txBox="1"/>
                <p:nvPr/>
              </p:nvSpPr>
              <p:spPr>
                <a:xfrm>
                  <a:off x="1699838" y="2832650"/>
                  <a:ext cx="604653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400" b="1" i="1" smtClean="0">
                            <a:ln w="22225">
                              <a:solidFill>
                                <a:schemeClr val="accent2"/>
                              </a:solidFill>
                              <a:prstDash val="solid"/>
                            </a:ln>
                            <a:solidFill>
                              <a:schemeClr val="accent2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34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442266E-AEC7-4085-9F56-9148B68A53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9838" y="2832650"/>
                  <a:ext cx="604653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73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A667-12FE-472F-BF1F-4048B82D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6BEA-7EA7-4E9C-A88B-3A6EEDA04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070655"/>
            <a:ext cx="8305800" cy="762000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Source: Reducing Parallel Communication in Algebraic Multigrid through Sparsification.</a:t>
            </a:r>
          </a:p>
          <a:p>
            <a:r>
              <a:rPr lang="en-US" b="1" dirty="0" err="1"/>
              <a:t>Bienz</a:t>
            </a:r>
            <a:r>
              <a:rPr lang="en-US" b="1" dirty="0"/>
              <a:t>, Amanda &amp; D. </a:t>
            </a:r>
            <a:r>
              <a:rPr lang="en-US" b="1" dirty="0" err="1"/>
              <a:t>Falgout</a:t>
            </a:r>
            <a:r>
              <a:rPr lang="en-US" b="1" dirty="0"/>
              <a:t> William </a:t>
            </a:r>
            <a:r>
              <a:rPr lang="en-US" b="1" dirty="0" err="1"/>
              <a:t>Gropp</a:t>
            </a:r>
            <a:r>
              <a:rPr lang="en-US" b="1" dirty="0"/>
              <a:t>, Robert &amp; Olson, Luke &amp; B. Schroder, Jacob.</a:t>
            </a:r>
          </a:p>
          <a:p>
            <a:r>
              <a:rPr lang="en-US" b="1" dirty="0"/>
              <a:t>SIAM Journal on Scientific Computing. 38. 10.1137/15M1026341.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575E42-CFD7-4FD4-A5FC-8FCF212A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253" y="1025345"/>
            <a:ext cx="7945495" cy="380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7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1030-969E-443F-B073-211EE3C0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Sparsification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2193-8240-474A-B6FE-E223BAA7A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Goal: Reduce the number of </a:t>
            </a:r>
            <a:r>
              <a:rPr lang="en-US" sz="24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nonzeros</a:t>
            </a:r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 while maintaining the spectral properties of the matrix.</a:t>
            </a:r>
          </a:p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Result: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memory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computation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Century Gothic" panose="020B0502020202020204" pitchFamily="34" charset="0"/>
                <a:cs typeface="Times New Roman" panose="02020603050405020304" pitchFamily="18" charset="0"/>
              </a:rPr>
              <a:t>Less communication</a:t>
            </a:r>
          </a:p>
          <a:p>
            <a:r>
              <a:rPr lang="en-US" sz="2400" dirty="0">
                <a:latin typeface="Century Gothic" panose="020B0502020202020204" pitchFamily="34" charset="0"/>
                <a:cs typeface="Times New Roman" panose="02020603050405020304" pitchFamily="18" charset="0"/>
              </a:rPr>
              <a:t>How: Retain the entries with a probability proportional to their absolute values.</a:t>
            </a:r>
          </a:p>
        </p:txBody>
      </p:sp>
    </p:spTree>
    <p:extLst>
      <p:ext uri="{BB962C8B-B14F-4D97-AF65-F5344CB8AC3E}">
        <p14:creationId xmlns:p14="http://schemas.microsoft.com/office/powerpoint/2010/main" val="7227676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7782-5CB5-4A96-8374-F74D44347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propose </a:t>
            </a:r>
            <a:r>
              <a:rPr lang="en-US" sz="2000" b="1" dirty="0"/>
              <a:t>Randomized</a:t>
            </a:r>
            <a:r>
              <a:rPr lang="en-US" sz="2000" dirty="0"/>
              <a:t> Sparsification in AMG context.</a:t>
            </a:r>
          </a:p>
          <a:p>
            <a:r>
              <a:rPr lang="en-US" sz="2000" dirty="0"/>
              <a:t>We have modified Element-wise method from:</a:t>
            </a:r>
          </a:p>
          <a:p>
            <a:pPr lvl="1"/>
            <a:r>
              <a:rPr lang="en-US" sz="1600" dirty="0"/>
              <a:t>A note on element-wise matrix </a:t>
            </a:r>
            <a:r>
              <a:rPr lang="en-US" sz="1600" dirty="0" err="1"/>
              <a:t>sparsification</a:t>
            </a:r>
            <a:r>
              <a:rPr lang="en-US" sz="1600" dirty="0"/>
              <a:t> via a matrix-valued Bernstein inequality</a:t>
            </a:r>
          </a:p>
          <a:p>
            <a:pPr lvl="1"/>
            <a:r>
              <a:rPr lang="en-US" sz="1600" dirty="0"/>
              <a:t>Petros </a:t>
            </a:r>
            <a:r>
              <a:rPr lang="en-US" sz="1600" dirty="0" err="1"/>
              <a:t>Drineas</a:t>
            </a:r>
            <a:r>
              <a:rPr lang="en-US" sz="1600" dirty="0"/>
              <a:t>; Anastasios </a:t>
            </a:r>
            <a:r>
              <a:rPr lang="en-US" sz="1600" dirty="0" err="1"/>
              <a:t>Zouzias</a:t>
            </a:r>
            <a:r>
              <a:rPr lang="en-US" sz="1600" dirty="0"/>
              <a:t>;</a:t>
            </a:r>
          </a:p>
          <a:p>
            <a:pPr lvl="1"/>
            <a:r>
              <a:rPr lang="en-US" sz="1600" dirty="0"/>
              <a:t>Information Processing Letters, Vol: 111, Issue: 8, Page: 385-389</a:t>
            </a:r>
          </a:p>
          <a:p>
            <a:pPr marL="57150" indent="0">
              <a:buNone/>
            </a:pPr>
            <a:r>
              <a:rPr lang="en-US" sz="2000" dirty="0"/>
              <a:t>to achieve: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Reduce the number of iterations required for sparsification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Retain the diagonal entries (to guarantee diagonal dominance if the original matrix had it)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/>
              <a:t>Enforce the symmetry</a:t>
            </a:r>
          </a:p>
        </p:txBody>
      </p:sp>
    </p:spTree>
    <p:extLst>
      <p:ext uri="{BB962C8B-B14F-4D97-AF65-F5344CB8AC3E}">
        <p14:creationId xmlns:p14="http://schemas.microsoft.com/office/powerpoint/2010/main" val="164465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Early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Results</a:t>
            </a: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6FE51-2712-4504-ADEA-1EE6D3B1F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487272"/>
            <a:ext cx="6625620" cy="291705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488487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 dirty="0"/>
              <a:t>3D Poisson Problem on 28 Processors</a:t>
            </a:r>
          </a:p>
          <a:p>
            <a:pPr marL="0">
              <a:lnSpc>
                <a:spcPct val="90000"/>
              </a:lnSpc>
            </a:pPr>
            <a:r>
              <a:rPr lang="en-US" sz="2000" dirty="0"/>
              <a:t>Size: 226K with 1.5M nonzeros</a:t>
            </a:r>
            <a:endParaRPr lang="en-US" sz="20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4978" y="6356350"/>
            <a:ext cx="14688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z="1200">
                <a:solidFill>
                  <a:prstClr val="black">
                    <a:tint val="75000"/>
                  </a:prstClr>
                </a:solidFill>
                <a:latin typeface="+mn-lt"/>
              </a:rPr>
              <a:pPr>
                <a:spcAft>
                  <a:spcPts val="600"/>
                </a:spcAft>
              </a:pPr>
              <a:t>53</a:t>
            </a:fld>
            <a:endParaRPr lang="en-US" sz="1200">
              <a:solidFill>
                <a:prstClr val="black">
                  <a:tint val="75000"/>
                </a:prst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201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209800"/>
            <a:ext cx="525780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Lazy-update Multigrid Preconditioners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3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8" cy="4351338"/>
          </a:xfrm>
        </p:spPr>
      </p:pic>
    </p:spTree>
    <p:extLst>
      <p:ext uri="{BB962C8B-B14F-4D97-AF65-F5344CB8AC3E}">
        <p14:creationId xmlns:p14="http://schemas.microsoft.com/office/powerpoint/2010/main" val="28604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8" cy="4351337"/>
          </a:xfrm>
        </p:spPr>
      </p:pic>
    </p:spTree>
    <p:extLst>
      <p:ext uri="{BB962C8B-B14F-4D97-AF65-F5344CB8AC3E}">
        <p14:creationId xmlns:p14="http://schemas.microsoft.com/office/powerpoint/2010/main" val="2016552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BA27-51EC-47B0-80AF-F5965492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7E630-51EC-4338-B953-F71F3229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6517" y="1825625"/>
            <a:ext cx="4368477" cy="4351337"/>
          </a:xfrm>
        </p:spPr>
      </p:pic>
    </p:spTree>
    <p:extLst>
      <p:ext uri="{BB962C8B-B14F-4D97-AF65-F5344CB8AC3E}">
        <p14:creationId xmlns:p14="http://schemas.microsoft.com/office/powerpoint/2010/main" val="3981570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58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6441142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 experiments are done on Kingspeak clusters on CHPC in University of Utah.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First the linear system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𝐴𝑥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is being solved based on the original matrix. The right-hand side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𝑏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is being generated randomly.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Then the left-hand side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𝐴</m:t>
                    </m:r>
                  </m:oMath>
                </a14:m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will be updated based on a sine function. The AMG hierarchy will be updated following one of the 3 strategies explained earlier. The number of </a:t>
                </a:r>
                <a:r>
                  <a:rPr lang="en-US" sz="2000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iterations, setup and solve phases are being compared.</a:t>
                </a:r>
              </a:p>
              <a:p>
                <a:pPr marL="0" indent="0">
                  <a:buNone/>
                </a:pP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This example uses 5 processors on a mesh from Nektar++ of size of almost 1k and 70k </a:t>
                </a:r>
                <a:r>
                  <a:rPr lang="en-US" sz="2000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nonzeros</a:t>
                </a:r>
                <a:r>
                  <a:rPr lang="en-US" sz="2000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6441142" cy="5168116"/>
              </a:xfrm>
              <a:blipFill>
                <a:blip r:embed="rId2"/>
                <a:stretch>
                  <a:fillRect l="-1042" t="-590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02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Results: Strategy1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59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73778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 first dot shows the base matrix, and it takes 45 iterations of </a:t>
                </a:r>
                <a:r>
                  <a:rPr lang="en-US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to solve the linear system.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Then, the matrix values are being updated, and the AMG hierarchy is being updated following strategy1.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We compare the base case with the worst case (which takes 5 more </a:t>
                </a:r>
                <a:r>
                  <a:rPr lang="en-US" dirty="0" err="1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vcycle</a:t>
                </a: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iterations).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Original system: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Worst case for the updated systems: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Update: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0.06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0.66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 phase got 10 times improvement. Solve time got %5 worse.</a:t>
                </a:r>
              </a:p>
              <a:p>
                <a:pPr marL="0" indent="0">
                  <a:buNone/>
                </a:pPr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73778" cy="5168116"/>
              </a:xfrm>
              <a:blipFill>
                <a:blip r:embed="rId2"/>
                <a:stretch>
                  <a:fillRect l="-11642" t="-236" b="-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FFC0D2D-EB1E-44E5-BD79-4EA58DF1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318" y="1428434"/>
            <a:ext cx="6456224" cy="4419983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32BA607-A879-4299-8668-1C6C28B6E5BA}"/>
              </a:ext>
            </a:extLst>
          </p:cNvPr>
          <p:cNvSpPr txBox="1">
            <a:spLocks/>
          </p:cNvSpPr>
          <p:nvPr/>
        </p:nvSpPr>
        <p:spPr>
          <a:xfrm>
            <a:off x="6387352" y="5931194"/>
            <a:ext cx="4973778" cy="767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The orange line shows how the coefficients change based on a sine function.</a:t>
            </a:r>
          </a:p>
        </p:txBody>
      </p:sp>
    </p:spTree>
    <p:extLst>
      <p:ext uri="{BB962C8B-B14F-4D97-AF65-F5344CB8AC3E}">
        <p14:creationId xmlns:p14="http://schemas.microsoft.com/office/powerpoint/2010/main" val="30245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Setup phase: Operators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A7159D-E237-49F9-87D0-546CA0225678}"/>
              </a:ext>
            </a:extLst>
          </p:cNvPr>
          <p:cNvGrpSpPr/>
          <p:nvPr/>
        </p:nvGrpSpPr>
        <p:grpSpPr>
          <a:xfrm>
            <a:off x="444500" y="1488745"/>
            <a:ext cx="966948" cy="894522"/>
            <a:chOff x="2922104" y="2663687"/>
            <a:chExt cx="1321905" cy="12550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1D8B58-4526-437D-970D-FE81C2BA7525}"/>
                </a:ext>
              </a:extLst>
            </p:cNvPr>
            <p:cNvSpPr/>
            <p:nvPr/>
          </p:nvSpPr>
          <p:spPr>
            <a:xfrm>
              <a:off x="2922104" y="2663687"/>
              <a:ext cx="1321905" cy="12550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 Placeholder 9">
                  <a:extLst>
                    <a:ext uri="{FF2B5EF4-FFF2-40B4-BE49-F238E27FC236}">
                      <a16:creationId xmlns:a16="http://schemas.microsoft.com/office/drawing/2014/main" id="{E063952D-D91D-4796-84EB-C7627E21AF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60013" y="2741037"/>
                  <a:ext cx="846087" cy="80303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400"/>
                    </a:spcAft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200" kern="1200">
                      <a:solidFill>
                        <a:schemeClr val="bg1"/>
                      </a:solidFill>
                      <a:latin typeface="+mn-lt"/>
                      <a:ea typeface="+mn-ea"/>
                      <a:cs typeface="Arial" panose="020B0604020202020204" pitchFamily="34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2"/>
                    </a:buClr>
                    <a:buFont typeface="Arial" panose="020B0604020202020204" pitchFamily="34" charset="0"/>
                    <a:buChar char="•"/>
                    <a:defRPr sz="1400" kern="120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24" name="Text Placeholder 9">
                  <a:extLst>
                    <a:ext uri="{FF2B5EF4-FFF2-40B4-BE49-F238E27FC236}">
                      <a16:creationId xmlns:a16="http://schemas.microsoft.com/office/drawing/2014/main" id="{E063952D-D91D-4796-84EB-C7627E21A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0013" y="2741037"/>
                  <a:ext cx="846087" cy="80303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AB52046-0B7B-49C0-9C1C-ECB22817587C}"/>
              </a:ext>
            </a:extLst>
          </p:cNvPr>
          <p:cNvGrpSpPr/>
          <p:nvPr/>
        </p:nvGrpSpPr>
        <p:grpSpPr>
          <a:xfrm>
            <a:off x="1411448" y="1645279"/>
            <a:ext cx="5555885" cy="613550"/>
            <a:chOff x="1411448" y="1645279"/>
            <a:chExt cx="5555885" cy="61355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0FA3D9B-8D01-405B-9051-48AEE01F5711}"/>
                </a:ext>
              </a:extLst>
            </p:cNvPr>
            <p:cNvGrpSpPr/>
            <p:nvPr/>
          </p:nvGrpSpPr>
          <p:grpSpPr>
            <a:xfrm>
              <a:off x="2534480" y="1645279"/>
              <a:ext cx="4432853" cy="613550"/>
              <a:chOff x="2534480" y="2396670"/>
              <a:chExt cx="4432853" cy="61355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301A6AD-100F-440A-8016-DEA20CAC7713}"/>
                  </a:ext>
                </a:extLst>
              </p:cNvPr>
              <p:cNvSpPr/>
              <p:nvPr/>
            </p:nvSpPr>
            <p:spPr>
              <a:xfrm>
                <a:off x="2534481" y="2396670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8309A5-9DF8-4D63-B23D-6B4E30D16B0C}"/>
                  </a:ext>
                </a:extLst>
              </p:cNvPr>
              <p:cNvSpPr txBox="1"/>
              <p:nvPr/>
            </p:nvSpPr>
            <p:spPr>
              <a:xfrm>
                <a:off x="2534480" y="2456565"/>
                <a:ext cx="3508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 I) Independent Set</a:t>
                </a:r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83C5D99-501A-49C5-B61C-588C9B487C97}"/>
                </a:ext>
              </a:extLst>
            </p:cNvPr>
            <p:cNvCxnSpPr>
              <a:cxnSpLocks/>
              <a:stCxn id="19" idx="6"/>
              <a:endCxn id="28" idx="1"/>
            </p:cNvCxnSpPr>
            <p:nvPr/>
          </p:nvCxnSpPr>
          <p:spPr>
            <a:xfrm>
              <a:off x="1411448" y="1936006"/>
              <a:ext cx="1123032" cy="1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2596C2C-BAAE-40CC-A745-C29E0A9C69A5}"/>
              </a:ext>
            </a:extLst>
          </p:cNvPr>
          <p:cNvGrpSpPr/>
          <p:nvPr/>
        </p:nvGrpSpPr>
        <p:grpSpPr>
          <a:xfrm>
            <a:off x="1411448" y="1936006"/>
            <a:ext cx="5620486" cy="941170"/>
            <a:chOff x="1411448" y="1936006"/>
            <a:chExt cx="5620486" cy="94117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7A2E960-A816-409F-84E8-CFD7E3D54315}"/>
                </a:ext>
              </a:extLst>
            </p:cNvPr>
            <p:cNvGrpSpPr/>
            <p:nvPr/>
          </p:nvGrpSpPr>
          <p:grpSpPr>
            <a:xfrm>
              <a:off x="2534479" y="2263626"/>
              <a:ext cx="4497455" cy="613550"/>
              <a:chOff x="2534480" y="3011343"/>
              <a:chExt cx="4497455" cy="61355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EE22FD2-94B0-4002-899E-290CDB33E11E}"/>
                  </a:ext>
                </a:extLst>
              </p:cNvPr>
              <p:cNvSpPr/>
              <p:nvPr/>
            </p:nvSpPr>
            <p:spPr>
              <a:xfrm>
                <a:off x="2534480" y="3011343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19C51B-7CB7-4D13-AEDD-2C01BC6D5DB8}"/>
                  </a:ext>
                </a:extLst>
              </p:cNvPr>
              <p:cNvSpPr txBox="1"/>
              <p:nvPr/>
            </p:nvSpPr>
            <p:spPr>
              <a:xfrm>
                <a:off x="2599084" y="3097981"/>
                <a:ext cx="44328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II) 2-distance Independent Set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5FEF2A-B422-4CA8-B6D0-C753DC599E36}"/>
                </a:ext>
              </a:extLst>
            </p:cNvPr>
            <p:cNvCxnSpPr>
              <a:cxnSpLocks/>
              <a:stCxn id="19" idx="6"/>
              <a:endCxn id="37" idx="1"/>
            </p:cNvCxnSpPr>
            <p:nvPr/>
          </p:nvCxnSpPr>
          <p:spPr>
            <a:xfrm>
              <a:off x="1411448" y="1936006"/>
              <a:ext cx="1123031" cy="634395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A304DF-A5C2-484E-A593-B4AD2AD7339B}"/>
              </a:ext>
            </a:extLst>
          </p:cNvPr>
          <p:cNvGrpSpPr/>
          <p:nvPr/>
        </p:nvGrpSpPr>
        <p:grpSpPr>
          <a:xfrm>
            <a:off x="2669219" y="2881973"/>
            <a:ext cx="6448845" cy="1126364"/>
            <a:chOff x="3526469" y="2877176"/>
            <a:chExt cx="6448845" cy="112636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F0C80A8-CDE4-46B8-82FC-E0E210A59208}"/>
                </a:ext>
              </a:extLst>
            </p:cNvPr>
            <p:cNvGrpSpPr/>
            <p:nvPr/>
          </p:nvGrpSpPr>
          <p:grpSpPr>
            <a:xfrm>
              <a:off x="3526469" y="3389990"/>
              <a:ext cx="6448845" cy="613550"/>
              <a:chOff x="4256435" y="3869679"/>
              <a:chExt cx="6448845" cy="61355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8BB883-D838-4284-80BB-C9D0997C2882}"/>
                  </a:ext>
                </a:extLst>
              </p:cNvPr>
              <p:cNvSpPr/>
              <p:nvPr/>
            </p:nvSpPr>
            <p:spPr>
              <a:xfrm>
                <a:off x="4256435" y="3869679"/>
                <a:ext cx="6219408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0221FD8-AAC2-47E8-9CED-5B98D940320A}"/>
                  </a:ext>
                </a:extLst>
              </p:cNvPr>
              <p:cNvSpPr txBox="1"/>
              <p:nvPr/>
            </p:nvSpPr>
            <p:spPr>
              <a:xfrm>
                <a:off x="4334562" y="3956317"/>
                <a:ext cx="63707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Communication gets expensive in parallel (MPI)</a:t>
                </a:r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71855BF-13A6-4E69-897C-DBBEAD4AA2AD}"/>
                </a:ext>
              </a:extLst>
            </p:cNvPr>
            <p:cNvCxnSpPr>
              <a:cxnSpLocks/>
            </p:cNvCxnSpPr>
            <p:nvPr/>
          </p:nvCxnSpPr>
          <p:spPr>
            <a:xfrm>
              <a:off x="6553755" y="2877176"/>
              <a:ext cx="0" cy="512814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F069D9D-F6F6-42F4-A716-6C2A2168F24E}"/>
              </a:ext>
            </a:extLst>
          </p:cNvPr>
          <p:cNvGrpSpPr/>
          <p:nvPr/>
        </p:nvGrpSpPr>
        <p:grpSpPr>
          <a:xfrm>
            <a:off x="4167880" y="4008337"/>
            <a:ext cx="3038731" cy="1119923"/>
            <a:chOff x="5025130" y="4003540"/>
            <a:chExt cx="3038731" cy="111992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4E35C45-38E6-4C15-BFD3-5E2640C23E6C}"/>
                </a:ext>
              </a:extLst>
            </p:cNvPr>
            <p:cNvGrpSpPr/>
            <p:nvPr/>
          </p:nvGrpSpPr>
          <p:grpSpPr>
            <a:xfrm>
              <a:off x="5025130" y="4509913"/>
              <a:ext cx="3038731" cy="613550"/>
              <a:chOff x="4256435" y="3930582"/>
              <a:chExt cx="6409781" cy="613550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01DE02B-C1CE-4E12-A38C-4E7BFF08C3B9}"/>
                  </a:ext>
                </a:extLst>
              </p:cNvPr>
              <p:cNvSpPr/>
              <p:nvPr/>
            </p:nvSpPr>
            <p:spPr>
              <a:xfrm>
                <a:off x="4256435" y="3930582"/>
                <a:ext cx="6219408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16C1817-6311-440B-9BE3-813534DC0B1A}"/>
                  </a:ext>
                </a:extLst>
              </p:cNvPr>
              <p:cNvSpPr txBox="1"/>
              <p:nvPr/>
            </p:nvSpPr>
            <p:spPr>
              <a:xfrm>
                <a:off x="4295498" y="4005736"/>
                <a:ext cx="637071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solidFill>
                      <a:schemeClr val="bg1"/>
                    </a:solidFill>
                  </a:rPr>
                  <a:t>Used bit-manipulation</a:t>
                </a:r>
              </a:p>
            </p:txBody>
          </p: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DCD91D-00BF-4E08-AB91-4BD2E09D5E8E}"/>
                </a:ext>
              </a:extLst>
            </p:cNvPr>
            <p:cNvCxnSpPr>
              <a:cxnSpLocks/>
            </p:cNvCxnSpPr>
            <p:nvPr/>
          </p:nvCxnSpPr>
          <p:spPr>
            <a:xfrm>
              <a:off x="6583719" y="4003540"/>
              <a:ext cx="0" cy="512814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D4741C-793D-4217-8532-96AEB69AF5A1}"/>
              </a:ext>
            </a:extLst>
          </p:cNvPr>
          <p:cNvGrpSpPr/>
          <p:nvPr/>
        </p:nvGrpSpPr>
        <p:grpSpPr>
          <a:xfrm>
            <a:off x="444500" y="5403351"/>
            <a:ext cx="3933690" cy="894522"/>
            <a:chOff x="444500" y="5403351"/>
            <a:chExt cx="3933690" cy="894522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EF0667-71AA-4F2E-B7E9-674EB59DEF53}"/>
                </a:ext>
              </a:extLst>
            </p:cNvPr>
            <p:cNvGrpSpPr/>
            <p:nvPr/>
          </p:nvGrpSpPr>
          <p:grpSpPr>
            <a:xfrm>
              <a:off x="444500" y="5403351"/>
              <a:ext cx="966948" cy="894522"/>
              <a:chOff x="2922104" y="2663687"/>
              <a:chExt cx="1321905" cy="1255007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6738B2F-6C55-41A8-978B-9841D167DBA4}"/>
                  </a:ext>
                </a:extLst>
              </p:cNvPr>
              <p:cNvSpPr/>
              <p:nvPr/>
            </p:nvSpPr>
            <p:spPr>
              <a:xfrm>
                <a:off x="2922104" y="2663687"/>
                <a:ext cx="1321905" cy="125500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 Placeholder 9">
                    <a:extLst>
                      <a:ext uri="{FF2B5EF4-FFF2-40B4-BE49-F238E27FC236}">
                        <a16:creationId xmlns:a16="http://schemas.microsoft.com/office/drawing/2014/main" id="{15CE4CC8-1DAF-44C1-AB0C-E8CB84256C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160013" y="2741037"/>
                    <a:ext cx="846087" cy="80303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100000"/>
                      </a:lnSpc>
                      <a:spcBef>
                        <a:spcPts val="600"/>
                      </a:spcBef>
                      <a:spcAft>
                        <a:spcPts val="400"/>
                      </a:spcAft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2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Clr>
                        <a:schemeClr val="accent2"/>
                      </a:buClr>
                      <a:buFont typeface="Arial" panose="020B0604020202020204" pitchFamily="34" charset="0"/>
                      <a:buChar char="•"/>
                      <a:defRPr sz="1400" kern="120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82" name="Text Placeholder 9">
                    <a:extLst>
                      <a:ext uri="{FF2B5EF4-FFF2-40B4-BE49-F238E27FC236}">
                        <a16:creationId xmlns:a16="http://schemas.microsoft.com/office/drawing/2014/main" id="{15CE4CC8-1DAF-44C1-AB0C-E8CB84256C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60013" y="2741037"/>
                    <a:ext cx="846087" cy="8030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01363BB-62B7-4074-A6F0-AE99B5D1ACA9}"/>
                </a:ext>
              </a:extLst>
            </p:cNvPr>
            <p:cNvGrpSpPr/>
            <p:nvPr/>
          </p:nvGrpSpPr>
          <p:grpSpPr>
            <a:xfrm>
              <a:off x="2534480" y="5559885"/>
              <a:ext cx="1843710" cy="613550"/>
              <a:chOff x="2534480" y="2396670"/>
              <a:chExt cx="4466691" cy="61355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12F9891-71A5-465A-8C3C-639443907B89}"/>
                  </a:ext>
                </a:extLst>
              </p:cNvPr>
              <p:cNvSpPr/>
              <p:nvPr/>
            </p:nvSpPr>
            <p:spPr>
              <a:xfrm>
                <a:off x="2534481" y="2396670"/>
                <a:ext cx="4432852" cy="6135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0077710-7569-4A43-8245-3E51B789288A}"/>
                      </a:ext>
                    </a:extLst>
                  </p:cNvPr>
                  <p:cNvSpPr txBox="1"/>
                  <p:nvPr/>
                </p:nvSpPr>
                <p:spPr>
                  <a:xfrm>
                    <a:off x="2534480" y="2456565"/>
                    <a:ext cx="446669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dirty="0">
                        <a:solidFill>
                          <a:schemeClr val="bg1"/>
                        </a:solidFill>
                      </a:rPr>
                      <a:t>G</a:t>
                    </a:r>
                    <a:r>
                      <a:rPr lang="en-US" sz="2400" dirty="0" err="1">
                        <a:solidFill>
                          <a:schemeClr val="bg1"/>
                        </a:solidFill>
                      </a:rPr>
                      <a:t>alerkin</a:t>
                    </a:r>
                    <a:r>
                      <a:rPr lang="en-US" sz="2400" dirty="0">
                        <a:solidFill>
                          <a:schemeClr val="bg1"/>
                        </a:solidFill>
                      </a:rPr>
                      <a:t>: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a14:m>
                    <a:endParaRPr lang="en-US" sz="24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0077710-7569-4A43-8245-3E51B7892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480" y="2456565"/>
                    <a:ext cx="4466691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5298" t="-9211" b="-302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EE43EE1-D569-45F7-9A83-3E7C9DD897EB}"/>
                </a:ext>
              </a:extLst>
            </p:cNvPr>
            <p:cNvCxnSpPr>
              <a:cxnSpLocks/>
              <a:stCxn id="81" idx="6"/>
              <a:endCxn id="85" idx="1"/>
            </p:cNvCxnSpPr>
            <p:nvPr/>
          </p:nvCxnSpPr>
          <p:spPr>
            <a:xfrm>
              <a:off x="1411448" y="5850612"/>
              <a:ext cx="1123032" cy="1"/>
            </a:xfrm>
            <a:prstGeom prst="line">
              <a:avLst/>
            </a:prstGeom>
            <a:ln w="762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09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Early Results: Strategy2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21625" cy="516811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Now we follow strategy2 to update the AMG hierarchy, so all coarse matrices (As) are being updated.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This strategy takes more time to update the hierarchy but it takes slightly less number of iterations (for some update steps) to solve the system.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Original system: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Worst case for the updated systems: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Update: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0.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Latin Modern Math" panose="02000503000000000000" pitchFamily="50" charset="0"/>
                      </a:rPr>
                      <m:t>41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Solve: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Setup phase got %32 improvement. Solve time got %3 worse.</a:t>
                </a:r>
              </a:p>
            </p:txBody>
          </p:sp>
        </mc:Choice>
        <mc:Fallback xmlns="">
          <p:sp>
            <p:nvSpPr>
              <p:cNvPr id="5" name="Text Placeholder 9">
                <a:extLst>
                  <a:ext uri="{FF2B5EF4-FFF2-40B4-BE49-F238E27FC236}">
                    <a16:creationId xmlns:a16="http://schemas.microsoft.com/office/drawing/2014/main" id="{D88B6DB6-146E-463B-9E05-77135882FF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97540" y="1428434"/>
                <a:ext cx="4921625" cy="5168116"/>
              </a:xfrm>
              <a:blipFill>
                <a:blip r:embed="rId2"/>
                <a:stretch>
                  <a:fillRect l="-11772" t="-236" b="-2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B5275AA-48CA-44D9-A305-1632032A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04" y="1428434"/>
            <a:ext cx="6450127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2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126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196761"/>
            <a:ext cx="11033125" cy="53553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Lower Levels of Multigrid =&gt; Loss of Sparsity (Fill-in) =&gt; Higher Communication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7A4E1-18FD-4B6E-A947-70632526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55" y="1850597"/>
            <a:ext cx="3822070" cy="3831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628C08-FADF-4C2F-8BEA-1EB1411F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9326"/>
            <a:ext cx="3817634" cy="3862442"/>
          </a:xfrm>
          <a:prstGeom prst="rect">
            <a:avLst/>
          </a:prstGeom>
        </p:spPr>
      </p:pic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AA3EB9D3-63B5-411F-8999-CA7C6FE95E0F}"/>
              </a:ext>
            </a:extLst>
          </p:cNvPr>
          <p:cNvSpPr txBox="1">
            <a:spLocks/>
          </p:cNvSpPr>
          <p:nvPr/>
        </p:nvSpPr>
        <p:spPr>
          <a:xfrm>
            <a:off x="379444" y="5832475"/>
            <a:ext cx="11033125" cy="847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Florida Matrix Collection: ecology2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Left: input matrix, right: level 5</a:t>
            </a:r>
          </a:p>
        </p:txBody>
      </p:sp>
    </p:spTree>
    <p:extLst>
      <p:ext uri="{BB962C8B-B14F-4D97-AF65-F5344CB8AC3E}">
        <p14:creationId xmlns:p14="http://schemas.microsoft.com/office/powerpoint/2010/main" val="400686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Problem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299727"/>
            <a:ext cx="10460924" cy="4794076"/>
          </a:xfrm>
        </p:spPr>
        <p:txBody>
          <a:bodyPr/>
          <a:lstStyle/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Matrix-Vector product (MATVEC): The dominant operation in algebraic multigrid, especially in the solve phase.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Matrix-Matrix product (MATMULT): An expensive operation in the setup phase.</a:t>
            </a:r>
          </a:p>
          <a:p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Our goal is to improve these two operations.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940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99BE-F14F-5447-A689-CE131370E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325" y="2181225"/>
            <a:ext cx="6229350" cy="2057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Matrix-Vector Product (MATVEC)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15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992231-163D-4428-A2B8-DA1FE0274129}">
  <ds:schemaRefs>
    <ds:schemaRef ds:uri="fb0879af-3eba-417a-a55a-ffe6dcd6ca77"/>
    <ds:schemaRef ds:uri="http://schemas.microsoft.com/office/2006/documentManagement/types"/>
    <ds:schemaRef ds:uri="http://purl.org/dc/terms/"/>
    <ds:schemaRef ds:uri="http://schemas.microsoft.com/sharepoint/v3"/>
    <ds:schemaRef ds:uri="http://purl.org/dc/dcmitype/"/>
    <ds:schemaRef ds:uri="http://schemas.openxmlformats.org/package/2006/metadata/core-properties"/>
    <ds:schemaRef ds:uri="6dc4bcd6-49db-4c07-9060-8acfc67cef9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1758</Words>
  <Application>Microsoft Office PowerPoint</Application>
  <PresentationFormat>Widescreen</PresentationFormat>
  <Paragraphs>323</Paragraphs>
  <Slides>61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Century Gothic</vt:lpstr>
      <vt:lpstr>Latin Modern Math</vt:lpstr>
      <vt:lpstr>Trade Gothic LT Pro</vt:lpstr>
      <vt:lpstr>Trebuchet MS</vt:lpstr>
      <vt:lpstr>Office Theme</vt:lpstr>
      <vt:lpstr>Saena: A Scalable Algebraic Multigrid Solver</vt:lpstr>
      <vt:lpstr>Introduction</vt:lpstr>
      <vt:lpstr>Projects</vt:lpstr>
      <vt:lpstr>Algebraic Multigrid</vt:lpstr>
      <vt:lpstr>Setup phase: two-grid</vt:lpstr>
      <vt:lpstr>Setup phase: Operators</vt:lpstr>
      <vt:lpstr>Problem</vt:lpstr>
      <vt:lpstr>Problem</vt:lpstr>
      <vt:lpstr>PowerPoint Presentation</vt:lpstr>
      <vt:lpstr>MATVEC</vt:lpstr>
      <vt:lpstr>Distributed MATVEC</vt:lpstr>
      <vt:lpstr>Distributed MATVEC</vt:lpstr>
      <vt:lpstr>Distributed MATVEC</vt:lpstr>
      <vt:lpstr>Problem</vt:lpstr>
      <vt:lpstr>Improving MATVEC</vt:lpstr>
      <vt:lpstr>I. Process Shrinking</vt:lpstr>
      <vt:lpstr>I. Process Shrinking</vt:lpstr>
      <vt:lpstr>I. Process Shrinking</vt:lpstr>
      <vt:lpstr>I. Process Shrinking</vt:lpstr>
      <vt:lpstr>II. Local MATVEC</vt:lpstr>
      <vt:lpstr>II. Local MATVEC</vt:lpstr>
      <vt:lpstr>II. Local MATVEC</vt:lpstr>
      <vt:lpstr>II. Local MATVEC</vt:lpstr>
      <vt:lpstr>II. Local MATVEC</vt:lpstr>
      <vt:lpstr>II. Local MATVEC</vt:lpstr>
      <vt:lpstr>III. Load-balance</vt:lpstr>
      <vt:lpstr>III. Load-balance</vt:lpstr>
      <vt:lpstr>IV. Dense MATVEC</vt:lpstr>
      <vt:lpstr>IV. Dense MATVEC</vt:lpstr>
      <vt:lpstr>Results</vt:lpstr>
      <vt:lpstr>Results</vt:lpstr>
      <vt:lpstr>PowerPoint Presentation</vt:lpstr>
      <vt:lpstr>Setup phase: two-grid</vt:lpstr>
      <vt:lpstr>Structure</vt:lpstr>
      <vt:lpstr>Recursive MATMULT</vt:lpstr>
      <vt:lpstr>Recursive MATMULT</vt:lpstr>
      <vt:lpstr>Threshold</vt:lpstr>
      <vt:lpstr>Threshold</vt:lpstr>
      <vt:lpstr>Splitting Methods</vt:lpstr>
      <vt:lpstr>Duplicates</vt:lpstr>
      <vt:lpstr>Case1: Method1</vt:lpstr>
      <vt:lpstr>Case1: Method2</vt:lpstr>
      <vt:lpstr>Case1</vt:lpstr>
      <vt:lpstr>Case1</vt:lpstr>
      <vt:lpstr>Case2</vt:lpstr>
      <vt:lpstr>Case3</vt:lpstr>
      <vt:lpstr>Early Results</vt:lpstr>
      <vt:lpstr>Projects</vt:lpstr>
      <vt:lpstr>PowerPoint Presentation</vt:lpstr>
      <vt:lpstr>Problem</vt:lpstr>
      <vt:lpstr>Solution: Sparsification</vt:lpstr>
      <vt:lpstr>Our Contribution</vt:lpstr>
      <vt:lpstr>Early Results</vt:lpstr>
      <vt:lpstr>PowerPoint Presentation</vt:lpstr>
      <vt:lpstr>Strategy 1</vt:lpstr>
      <vt:lpstr>Strategy 2</vt:lpstr>
      <vt:lpstr>Strategy 3</vt:lpstr>
      <vt:lpstr>Early Results</vt:lpstr>
      <vt:lpstr>Early Results: Strategy1</vt:lpstr>
      <vt:lpstr>Early Results: Strategy2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2019-03-22T07:12:02Z</dcterms:created>
  <dcterms:modified xsi:type="dcterms:W3CDTF">2019-04-08T07:27:47Z</dcterms:modified>
</cp:coreProperties>
</file>